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256" r:id="rId5"/>
    <p:sldId id="257" r:id="rId6"/>
    <p:sldId id="263" r:id="rId7"/>
    <p:sldId id="267" r:id="rId8"/>
    <p:sldId id="262" r:id="rId9"/>
    <p:sldId id="258" r:id="rId10"/>
    <p:sldId id="269" r:id="rId11"/>
    <p:sldId id="260" r:id="rId12"/>
    <p:sldId id="271" r:id="rId13"/>
    <p:sldId id="270" r:id="rId1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8735F7-B7C8-4996-B4C3-BE9A0C26F609}" v="16" dt="2023-04-18T09:47:55.206"/>
    <p1510:client id="{0D5B4C8E-4E2D-49EF-95F3-7FCB2F196231}" v="433" dt="2023-04-17T20:01:15.068"/>
    <p1510:client id="{2128DF6E-B7A5-4577-95D5-4BC5DAFDE3F5}" v="13" dt="2023-04-18T16:01:13.529"/>
    <p1510:client id="{2E21D56D-794F-4A28-B448-59F21B3607B3}" v="41" dt="2023-04-17T19:54:42.102"/>
    <p1510:client id="{35EE2A38-6159-40D7-AE57-B62138B018BB}" v="3" dt="2023-04-19T09:43:54.059"/>
    <p1510:client id="{3E41E859-4F3C-40AA-BC0E-7E3D62D1D75B}" v="12" dt="2023-04-17T14:24:55.230"/>
    <p1510:client id="{465E41D0-4CF9-44C0-A2D9-A5BD89A947EB}" v="1205" dt="2023-04-18T00:50:59.320"/>
    <p1510:client id="{490D858D-975B-4F0F-977E-8A7EBE500310}" v="8" dt="2023-04-19T10:58:45.047"/>
    <p1510:client id="{532C48A5-B9B0-458B-B108-EF7BC89E3307}" v="181" dt="2023-04-17T09:35:35.656"/>
    <p1510:client id="{569C0639-135B-4AC3-AF32-F2015EB45E01}" v="120" dt="2023-04-17T19:21:45.746"/>
    <p1510:client id="{57394624-828C-4EC6-8929-DB2AF7E38615}" v="191" dt="2023-04-17T19:50:10.078"/>
    <p1510:client id="{6515C04E-EE00-4CE8-93EA-5541582E4BB2}" v="70" dt="2023-04-17T22:14:26.850"/>
    <p1510:client id="{7C9417BD-E9B6-4AFD-B94A-4DE69933FF83}" v="74" dt="2023-04-18T01:36:41.334"/>
    <p1510:client id="{80BE38FD-AD66-49CB-8B5E-EC8168910110}" v="4" dt="2023-04-18T01:40:09.066"/>
    <p1510:client id="{869F3DB9-96AC-4A64-A512-B05A4E19B51C}" v="35" dt="2023-04-17T09:14:36.711"/>
    <p1510:client id="{8841D26D-E412-428B-ACD3-2D7C914796FF}" v="2" dt="2023-04-19T09:30:42.933"/>
    <p1510:client id="{88EEE1B7-B9DC-4E08-A0D0-06B295B3A363}" v="25" dt="2023-04-18T10:07:57.882"/>
    <p1510:client id="{8DF629B2-F396-43DD-8C8F-E56FB17C7035}" v="42" dt="2023-04-17T10:06:45.885"/>
    <p1510:client id="{BF56FDEE-BEED-4BB7-9C67-5CA3B4B8D8BA}" v="230" dt="2023-04-18T01:21:18.763"/>
    <p1510:client id="{C8FCA74C-AEBE-44AF-9CC0-5CBF06A96C1A}" v="45" dt="2023-04-17T19:05:34.976"/>
    <p1510:client id="{CADB858B-4F26-4318-BC69-46751E19B4FB}" v="9" dt="2023-04-19T09:46:29.929"/>
    <p1510:client id="{CCDE5545-E9E8-4D74-8EF1-611B89FAD868}" v="1" dt="2023-04-18T01:41:24.419"/>
    <p1510:client id="{CE2CF76B-F80D-47A0-9DA1-087DB592F3D2}" v="11" dt="2023-04-18T10:19:09.336"/>
    <p1510:client id="{F2E56D15-9F62-4293-AF07-1E033D0E1EB8}" v="3" dt="2023-04-18T01:38:58.897"/>
    <p1510:client id="{FD15E1FC-7C0B-44DC-A6C9-37F32B3C3C8B}" v="3" dt="2023-04-19T12:08:24.6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38101D-AEAD-46BF-B9AF-D3AED85D6E10}" type="doc">
      <dgm:prSet loTypeId="urn:microsoft.com/office/officeart/2005/8/layout/hierarchy1" loCatId="hierarchy" qsTypeId="urn:microsoft.com/office/officeart/2005/8/quickstyle/simple5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CA8D1389-428B-4B73-A9F7-4B5249826098}">
      <dgm:prSet/>
      <dgm:spPr/>
      <dgm:t>
        <a:bodyPr/>
        <a:lstStyle/>
        <a:p>
          <a:r>
            <a:rPr lang="en-GB" b="1">
              <a:latin typeface="Calibri"/>
              <a:cs typeface="Calibri"/>
            </a:rPr>
            <a:t>25 hertz</a:t>
          </a:r>
          <a:endParaRPr lang="en-US" b="1">
            <a:latin typeface="Calibri"/>
            <a:cs typeface="Calibri"/>
          </a:endParaRPr>
        </a:p>
      </dgm:t>
    </dgm:pt>
    <dgm:pt modelId="{09FA0048-673F-4938-B82C-1FDEFE96F462}" type="parTrans" cxnId="{B3EEB5A3-B03F-4270-A506-5D3061448557}">
      <dgm:prSet/>
      <dgm:spPr/>
      <dgm:t>
        <a:bodyPr/>
        <a:lstStyle/>
        <a:p>
          <a:endParaRPr lang="en-US"/>
        </a:p>
      </dgm:t>
    </dgm:pt>
    <dgm:pt modelId="{3943845B-2692-4745-AF8C-A2567E20892B}" type="sibTrans" cxnId="{B3EEB5A3-B03F-4270-A506-5D3061448557}">
      <dgm:prSet/>
      <dgm:spPr/>
      <dgm:t>
        <a:bodyPr/>
        <a:lstStyle/>
        <a:p>
          <a:endParaRPr lang="en-US"/>
        </a:p>
      </dgm:t>
    </dgm:pt>
    <dgm:pt modelId="{69A889CC-E1B4-4D0A-A14A-F95A4BE900C6}">
      <dgm:prSet/>
      <dgm:spPr/>
      <dgm:t>
        <a:bodyPr/>
        <a:lstStyle/>
        <a:p>
          <a:r>
            <a:rPr lang="en-GB" b="1">
              <a:latin typeface="Calibri"/>
              <a:cs typeface="Calibri"/>
            </a:rPr>
            <a:t>X and Y coordinates of players</a:t>
          </a:r>
          <a:endParaRPr lang="en-US" b="1">
            <a:latin typeface="Calibri"/>
            <a:cs typeface="Calibri"/>
          </a:endParaRPr>
        </a:p>
      </dgm:t>
    </dgm:pt>
    <dgm:pt modelId="{960213BE-6A02-41F0-9DFE-183F8720185B}" type="parTrans" cxnId="{4A440C7F-4D29-4A3C-A0D6-B661760D64F7}">
      <dgm:prSet/>
      <dgm:spPr/>
      <dgm:t>
        <a:bodyPr/>
        <a:lstStyle/>
        <a:p>
          <a:endParaRPr lang="en-US"/>
        </a:p>
      </dgm:t>
    </dgm:pt>
    <dgm:pt modelId="{FD753E0C-FBC9-4E52-803F-9EDB041BE524}" type="sibTrans" cxnId="{4A440C7F-4D29-4A3C-A0D6-B661760D64F7}">
      <dgm:prSet/>
      <dgm:spPr/>
      <dgm:t>
        <a:bodyPr/>
        <a:lstStyle/>
        <a:p>
          <a:endParaRPr lang="en-US"/>
        </a:p>
      </dgm:t>
    </dgm:pt>
    <dgm:pt modelId="{2D4DC040-4A99-42EA-A0A6-0FB217192F5B}">
      <dgm:prSet/>
      <dgm:spPr/>
      <dgm:t>
        <a:bodyPr/>
        <a:lstStyle/>
        <a:p>
          <a:r>
            <a:rPr lang="en-GB" b="1">
              <a:latin typeface="Calibri"/>
              <a:cs typeface="Calibri"/>
            </a:rPr>
            <a:t>X, Y and Z coordinates of the basketball</a:t>
          </a:r>
          <a:endParaRPr lang="en-US" b="1">
            <a:latin typeface="Calibri"/>
            <a:cs typeface="Calibri"/>
          </a:endParaRPr>
        </a:p>
      </dgm:t>
    </dgm:pt>
    <dgm:pt modelId="{641BE151-59CF-4D06-A0EF-557A0D6E7F10}" type="parTrans" cxnId="{80ADC938-38F4-48AC-B7D8-950C8388CEBC}">
      <dgm:prSet/>
      <dgm:spPr/>
      <dgm:t>
        <a:bodyPr/>
        <a:lstStyle/>
        <a:p>
          <a:endParaRPr lang="en-US"/>
        </a:p>
      </dgm:t>
    </dgm:pt>
    <dgm:pt modelId="{9B22CA1A-0EA3-48A4-8645-56BBD770B248}" type="sibTrans" cxnId="{80ADC938-38F4-48AC-B7D8-950C8388CEBC}">
      <dgm:prSet/>
      <dgm:spPr/>
      <dgm:t>
        <a:bodyPr/>
        <a:lstStyle/>
        <a:p>
          <a:endParaRPr lang="en-US"/>
        </a:p>
      </dgm:t>
    </dgm:pt>
    <dgm:pt modelId="{52441503-0A1F-4F89-A200-B2C33D177FE4}" type="pres">
      <dgm:prSet presAssocID="{6138101D-AEAD-46BF-B9AF-D3AED85D6E1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EB8670-23AF-4704-AF58-2D140309ADF1}" type="pres">
      <dgm:prSet presAssocID="{CA8D1389-428B-4B73-A9F7-4B5249826098}" presName="hierRoot1" presStyleCnt="0"/>
      <dgm:spPr/>
    </dgm:pt>
    <dgm:pt modelId="{C49AD86D-E4E2-4698-8084-D3536642D882}" type="pres">
      <dgm:prSet presAssocID="{CA8D1389-428B-4B73-A9F7-4B5249826098}" presName="composite" presStyleCnt="0"/>
      <dgm:spPr/>
    </dgm:pt>
    <dgm:pt modelId="{FF5CE62A-D4B4-4822-92F5-12FAB63BBE08}" type="pres">
      <dgm:prSet presAssocID="{CA8D1389-428B-4B73-A9F7-4B5249826098}" presName="background" presStyleLbl="node0" presStyleIdx="0" presStyleCnt="3"/>
      <dgm:spPr/>
    </dgm:pt>
    <dgm:pt modelId="{690D802D-E583-4441-A88D-3FB108942894}" type="pres">
      <dgm:prSet presAssocID="{CA8D1389-428B-4B73-A9F7-4B5249826098}" presName="text" presStyleLbl="fgAcc0" presStyleIdx="0" presStyleCnt="3">
        <dgm:presLayoutVars>
          <dgm:chPref val="3"/>
        </dgm:presLayoutVars>
      </dgm:prSet>
      <dgm:spPr/>
    </dgm:pt>
    <dgm:pt modelId="{BECB9799-25A1-4994-A34E-D730DF1955E5}" type="pres">
      <dgm:prSet presAssocID="{CA8D1389-428B-4B73-A9F7-4B5249826098}" presName="hierChild2" presStyleCnt="0"/>
      <dgm:spPr/>
    </dgm:pt>
    <dgm:pt modelId="{5B42C73B-67E8-49CF-BCBB-49F7A5D83744}" type="pres">
      <dgm:prSet presAssocID="{69A889CC-E1B4-4D0A-A14A-F95A4BE900C6}" presName="hierRoot1" presStyleCnt="0"/>
      <dgm:spPr/>
    </dgm:pt>
    <dgm:pt modelId="{4F8EC5F4-BFFB-4E0C-AA61-E5E1BB546819}" type="pres">
      <dgm:prSet presAssocID="{69A889CC-E1B4-4D0A-A14A-F95A4BE900C6}" presName="composite" presStyleCnt="0"/>
      <dgm:spPr/>
    </dgm:pt>
    <dgm:pt modelId="{64C6E58B-CDF7-40A2-97EE-1D67F920176E}" type="pres">
      <dgm:prSet presAssocID="{69A889CC-E1B4-4D0A-A14A-F95A4BE900C6}" presName="background" presStyleLbl="node0" presStyleIdx="1" presStyleCnt="3"/>
      <dgm:spPr/>
    </dgm:pt>
    <dgm:pt modelId="{7F45F3EA-076F-4984-B108-DD5F88D0A0FC}" type="pres">
      <dgm:prSet presAssocID="{69A889CC-E1B4-4D0A-A14A-F95A4BE900C6}" presName="text" presStyleLbl="fgAcc0" presStyleIdx="1" presStyleCnt="3">
        <dgm:presLayoutVars>
          <dgm:chPref val="3"/>
        </dgm:presLayoutVars>
      </dgm:prSet>
      <dgm:spPr/>
    </dgm:pt>
    <dgm:pt modelId="{EF0FF133-7F5E-4246-8EE6-35F5A95D843A}" type="pres">
      <dgm:prSet presAssocID="{69A889CC-E1B4-4D0A-A14A-F95A4BE900C6}" presName="hierChild2" presStyleCnt="0"/>
      <dgm:spPr/>
    </dgm:pt>
    <dgm:pt modelId="{8342C4AA-3B85-4989-B3CE-10806030C19A}" type="pres">
      <dgm:prSet presAssocID="{2D4DC040-4A99-42EA-A0A6-0FB217192F5B}" presName="hierRoot1" presStyleCnt="0"/>
      <dgm:spPr/>
    </dgm:pt>
    <dgm:pt modelId="{EE3308C8-163E-41A7-A6CC-072D2456DEF3}" type="pres">
      <dgm:prSet presAssocID="{2D4DC040-4A99-42EA-A0A6-0FB217192F5B}" presName="composite" presStyleCnt="0"/>
      <dgm:spPr/>
    </dgm:pt>
    <dgm:pt modelId="{14C9280E-A1AF-4D5F-8DA0-57D270ABF195}" type="pres">
      <dgm:prSet presAssocID="{2D4DC040-4A99-42EA-A0A6-0FB217192F5B}" presName="background" presStyleLbl="node0" presStyleIdx="2" presStyleCnt="3"/>
      <dgm:spPr/>
    </dgm:pt>
    <dgm:pt modelId="{6F1BC2EC-BDA5-4956-9F1A-98434F5DB19E}" type="pres">
      <dgm:prSet presAssocID="{2D4DC040-4A99-42EA-A0A6-0FB217192F5B}" presName="text" presStyleLbl="fgAcc0" presStyleIdx="2" presStyleCnt="3">
        <dgm:presLayoutVars>
          <dgm:chPref val="3"/>
        </dgm:presLayoutVars>
      </dgm:prSet>
      <dgm:spPr/>
    </dgm:pt>
    <dgm:pt modelId="{6D526881-87B7-4401-86C0-4B4B41710750}" type="pres">
      <dgm:prSet presAssocID="{2D4DC040-4A99-42EA-A0A6-0FB217192F5B}" presName="hierChild2" presStyleCnt="0"/>
      <dgm:spPr/>
    </dgm:pt>
  </dgm:ptLst>
  <dgm:cxnLst>
    <dgm:cxn modelId="{7345C720-10B9-40D1-B128-601D925BA9BD}" type="presOf" srcId="{2D4DC040-4A99-42EA-A0A6-0FB217192F5B}" destId="{6F1BC2EC-BDA5-4956-9F1A-98434F5DB19E}" srcOrd="0" destOrd="0" presId="urn:microsoft.com/office/officeart/2005/8/layout/hierarchy1"/>
    <dgm:cxn modelId="{2902132E-3113-41FE-A8DA-14674F94D901}" type="presOf" srcId="{6138101D-AEAD-46BF-B9AF-D3AED85D6E10}" destId="{52441503-0A1F-4F89-A200-B2C33D177FE4}" srcOrd="0" destOrd="0" presId="urn:microsoft.com/office/officeart/2005/8/layout/hierarchy1"/>
    <dgm:cxn modelId="{80ADC938-38F4-48AC-B7D8-950C8388CEBC}" srcId="{6138101D-AEAD-46BF-B9AF-D3AED85D6E10}" destId="{2D4DC040-4A99-42EA-A0A6-0FB217192F5B}" srcOrd="2" destOrd="0" parTransId="{641BE151-59CF-4D06-A0EF-557A0D6E7F10}" sibTransId="{9B22CA1A-0EA3-48A4-8645-56BBD770B248}"/>
    <dgm:cxn modelId="{4A440C7F-4D29-4A3C-A0D6-B661760D64F7}" srcId="{6138101D-AEAD-46BF-B9AF-D3AED85D6E10}" destId="{69A889CC-E1B4-4D0A-A14A-F95A4BE900C6}" srcOrd="1" destOrd="0" parTransId="{960213BE-6A02-41F0-9DFE-183F8720185B}" sibTransId="{FD753E0C-FBC9-4E52-803F-9EDB041BE524}"/>
    <dgm:cxn modelId="{B3EEB5A3-B03F-4270-A506-5D3061448557}" srcId="{6138101D-AEAD-46BF-B9AF-D3AED85D6E10}" destId="{CA8D1389-428B-4B73-A9F7-4B5249826098}" srcOrd="0" destOrd="0" parTransId="{09FA0048-673F-4938-B82C-1FDEFE96F462}" sibTransId="{3943845B-2692-4745-AF8C-A2567E20892B}"/>
    <dgm:cxn modelId="{A8B23EB8-2513-44AF-B5B1-80672B58CB80}" type="presOf" srcId="{CA8D1389-428B-4B73-A9F7-4B5249826098}" destId="{690D802D-E583-4441-A88D-3FB108942894}" srcOrd="0" destOrd="0" presId="urn:microsoft.com/office/officeart/2005/8/layout/hierarchy1"/>
    <dgm:cxn modelId="{3250A9E6-638E-466F-B35B-2B47062BF88C}" type="presOf" srcId="{69A889CC-E1B4-4D0A-A14A-F95A4BE900C6}" destId="{7F45F3EA-076F-4984-B108-DD5F88D0A0FC}" srcOrd="0" destOrd="0" presId="urn:microsoft.com/office/officeart/2005/8/layout/hierarchy1"/>
    <dgm:cxn modelId="{A482D96C-D9D6-4283-96E9-9C42D67E88CE}" type="presParOf" srcId="{52441503-0A1F-4F89-A200-B2C33D177FE4}" destId="{0FEB8670-23AF-4704-AF58-2D140309ADF1}" srcOrd="0" destOrd="0" presId="urn:microsoft.com/office/officeart/2005/8/layout/hierarchy1"/>
    <dgm:cxn modelId="{57412740-1F97-455E-9DD2-8E8E16FC4AD4}" type="presParOf" srcId="{0FEB8670-23AF-4704-AF58-2D140309ADF1}" destId="{C49AD86D-E4E2-4698-8084-D3536642D882}" srcOrd="0" destOrd="0" presId="urn:microsoft.com/office/officeart/2005/8/layout/hierarchy1"/>
    <dgm:cxn modelId="{8F46B236-22C6-4239-BC41-D1FEF3B63309}" type="presParOf" srcId="{C49AD86D-E4E2-4698-8084-D3536642D882}" destId="{FF5CE62A-D4B4-4822-92F5-12FAB63BBE08}" srcOrd="0" destOrd="0" presId="urn:microsoft.com/office/officeart/2005/8/layout/hierarchy1"/>
    <dgm:cxn modelId="{50F11646-200E-4255-B5D2-D8CECB37453A}" type="presParOf" srcId="{C49AD86D-E4E2-4698-8084-D3536642D882}" destId="{690D802D-E583-4441-A88D-3FB108942894}" srcOrd="1" destOrd="0" presId="urn:microsoft.com/office/officeart/2005/8/layout/hierarchy1"/>
    <dgm:cxn modelId="{F3314832-8665-465F-94BF-0FEE92539997}" type="presParOf" srcId="{0FEB8670-23AF-4704-AF58-2D140309ADF1}" destId="{BECB9799-25A1-4994-A34E-D730DF1955E5}" srcOrd="1" destOrd="0" presId="urn:microsoft.com/office/officeart/2005/8/layout/hierarchy1"/>
    <dgm:cxn modelId="{CCAF2833-F955-4A6B-BBB0-25B8356EA58A}" type="presParOf" srcId="{52441503-0A1F-4F89-A200-B2C33D177FE4}" destId="{5B42C73B-67E8-49CF-BCBB-49F7A5D83744}" srcOrd="1" destOrd="0" presId="urn:microsoft.com/office/officeart/2005/8/layout/hierarchy1"/>
    <dgm:cxn modelId="{C955567A-0859-48FE-93AF-E103B4897F3D}" type="presParOf" srcId="{5B42C73B-67E8-49CF-BCBB-49F7A5D83744}" destId="{4F8EC5F4-BFFB-4E0C-AA61-E5E1BB546819}" srcOrd="0" destOrd="0" presId="urn:microsoft.com/office/officeart/2005/8/layout/hierarchy1"/>
    <dgm:cxn modelId="{D9D23A22-142C-41BC-94CD-6EEDB8CB8411}" type="presParOf" srcId="{4F8EC5F4-BFFB-4E0C-AA61-E5E1BB546819}" destId="{64C6E58B-CDF7-40A2-97EE-1D67F920176E}" srcOrd="0" destOrd="0" presId="urn:microsoft.com/office/officeart/2005/8/layout/hierarchy1"/>
    <dgm:cxn modelId="{93BBC4FB-06DD-4609-927A-2A4E02CB47B4}" type="presParOf" srcId="{4F8EC5F4-BFFB-4E0C-AA61-E5E1BB546819}" destId="{7F45F3EA-076F-4984-B108-DD5F88D0A0FC}" srcOrd="1" destOrd="0" presId="urn:microsoft.com/office/officeart/2005/8/layout/hierarchy1"/>
    <dgm:cxn modelId="{0662F472-E77A-4AFF-907D-D78BBC2D0722}" type="presParOf" srcId="{5B42C73B-67E8-49CF-BCBB-49F7A5D83744}" destId="{EF0FF133-7F5E-4246-8EE6-35F5A95D843A}" srcOrd="1" destOrd="0" presId="urn:microsoft.com/office/officeart/2005/8/layout/hierarchy1"/>
    <dgm:cxn modelId="{B85CB243-00AA-4218-8317-E7EF48F9B481}" type="presParOf" srcId="{52441503-0A1F-4F89-A200-B2C33D177FE4}" destId="{8342C4AA-3B85-4989-B3CE-10806030C19A}" srcOrd="2" destOrd="0" presId="urn:microsoft.com/office/officeart/2005/8/layout/hierarchy1"/>
    <dgm:cxn modelId="{366D206B-EA83-4292-B500-2F026359C0BC}" type="presParOf" srcId="{8342C4AA-3B85-4989-B3CE-10806030C19A}" destId="{EE3308C8-163E-41A7-A6CC-072D2456DEF3}" srcOrd="0" destOrd="0" presId="urn:microsoft.com/office/officeart/2005/8/layout/hierarchy1"/>
    <dgm:cxn modelId="{387C8F9C-6ACB-4154-AF67-6B57685370A8}" type="presParOf" srcId="{EE3308C8-163E-41A7-A6CC-072D2456DEF3}" destId="{14C9280E-A1AF-4D5F-8DA0-57D270ABF195}" srcOrd="0" destOrd="0" presId="urn:microsoft.com/office/officeart/2005/8/layout/hierarchy1"/>
    <dgm:cxn modelId="{F3206DA7-915B-45F5-A1ED-50BE5CA65711}" type="presParOf" srcId="{EE3308C8-163E-41A7-A6CC-072D2456DEF3}" destId="{6F1BC2EC-BDA5-4956-9F1A-98434F5DB19E}" srcOrd="1" destOrd="0" presId="urn:microsoft.com/office/officeart/2005/8/layout/hierarchy1"/>
    <dgm:cxn modelId="{30C84A07-A363-4DB2-92C3-232D5D106186}" type="presParOf" srcId="{8342C4AA-3B85-4989-B3CE-10806030C19A}" destId="{6D526881-87B7-4401-86C0-4B4B4171075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5CE62A-D4B4-4822-92F5-12FAB63BBE08}">
      <dsp:nvSpPr>
        <dsp:cNvPr id="0" name=""/>
        <dsp:cNvSpPr/>
      </dsp:nvSpPr>
      <dsp:spPr>
        <a:xfrm>
          <a:off x="0" y="930726"/>
          <a:ext cx="1333050" cy="846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90D802D-E583-4441-A88D-3FB108942894}">
      <dsp:nvSpPr>
        <dsp:cNvPr id="0" name=""/>
        <dsp:cNvSpPr/>
      </dsp:nvSpPr>
      <dsp:spPr>
        <a:xfrm>
          <a:off x="148116" y="1071437"/>
          <a:ext cx="1333050" cy="8464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>
              <a:latin typeface="Calibri"/>
              <a:cs typeface="Calibri"/>
            </a:rPr>
            <a:t>25 hertz</a:t>
          </a:r>
          <a:endParaRPr lang="en-US" sz="1500" b="1" kern="1200">
            <a:latin typeface="Calibri"/>
            <a:cs typeface="Calibri"/>
          </a:endParaRPr>
        </a:p>
      </dsp:txBody>
      <dsp:txXfrm>
        <a:off x="172909" y="1096230"/>
        <a:ext cx="1283464" cy="796901"/>
      </dsp:txXfrm>
    </dsp:sp>
    <dsp:sp modelId="{64C6E58B-CDF7-40A2-97EE-1D67F920176E}">
      <dsp:nvSpPr>
        <dsp:cNvPr id="0" name=""/>
        <dsp:cNvSpPr/>
      </dsp:nvSpPr>
      <dsp:spPr>
        <a:xfrm>
          <a:off x="1629283" y="930726"/>
          <a:ext cx="1333050" cy="846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F45F3EA-076F-4984-B108-DD5F88D0A0FC}">
      <dsp:nvSpPr>
        <dsp:cNvPr id="0" name=""/>
        <dsp:cNvSpPr/>
      </dsp:nvSpPr>
      <dsp:spPr>
        <a:xfrm>
          <a:off x="1777400" y="1071437"/>
          <a:ext cx="1333050" cy="8464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>
              <a:latin typeface="Calibri"/>
              <a:cs typeface="Calibri"/>
            </a:rPr>
            <a:t>X and Y coordinates of players</a:t>
          </a:r>
          <a:endParaRPr lang="en-US" sz="1500" b="1" kern="1200">
            <a:latin typeface="Calibri"/>
            <a:cs typeface="Calibri"/>
          </a:endParaRPr>
        </a:p>
      </dsp:txBody>
      <dsp:txXfrm>
        <a:off x="1802193" y="1096230"/>
        <a:ext cx="1283464" cy="796901"/>
      </dsp:txXfrm>
    </dsp:sp>
    <dsp:sp modelId="{14C9280E-A1AF-4D5F-8DA0-57D270ABF195}">
      <dsp:nvSpPr>
        <dsp:cNvPr id="0" name=""/>
        <dsp:cNvSpPr/>
      </dsp:nvSpPr>
      <dsp:spPr>
        <a:xfrm>
          <a:off x="3258567" y="930726"/>
          <a:ext cx="1333050" cy="846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F1BC2EC-BDA5-4956-9F1A-98434F5DB19E}">
      <dsp:nvSpPr>
        <dsp:cNvPr id="0" name=""/>
        <dsp:cNvSpPr/>
      </dsp:nvSpPr>
      <dsp:spPr>
        <a:xfrm>
          <a:off x="3406684" y="1071437"/>
          <a:ext cx="1333050" cy="8464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>
              <a:latin typeface="Calibri"/>
              <a:cs typeface="Calibri"/>
            </a:rPr>
            <a:t>X, Y and Z coordinates of the basketball</a:t>
          </a:r>
          <a:endParaRPr lang="en-US" sz="1500" b="1" kern="1200">
            <a:latin typeface="Calibri"/>
            <a:cs typeface="Calibri"/>
          </a:endParaRPr>
        </a:p>
      </dsp:txBody>
      <dsp:txXfrm>
        <a:off x="3431477" y="1096230"/>
        <a:ext cx="1283464" cy="7969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D1DE3-383A-43CA-AE8E-169FDE884C06}" type="datetimeFigureOut">
              <a:t>4/19/2023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95AB6B-D0F2-4B98-9F2B-D3D976AB15F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4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those of you unfamiliar with basketball, it is a team-based sport in which the primary goal is to outscore the opposition.</a:t>
            </a:r>
          </a:p>
          <a:p>
            <a:endParaRPr lang="en-US"/>
          </a:p>
          <a:p>
            <a:r>
              <a:rPr lang="en-US"/>
              <a:t>Each team is allowed to field a max of 5 plyers on the court at any time, and there is no limit as to the amount of substitutions that can be made during a game.</a:t>
            </a:r>
          </a:p>
          <a:p>
            <a:endParaRPr lang="en-US"/>
          </a:p>
          <a:p>
            <a:r>
              <a:rPr lang="en-US"/>
              <a:t>Each game consists of 4 12-minute quarters, and in the event of a tie, overtime period, each of 5 minutes in length are played until there is a clear leader at the end of an overtime period.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5AB6B-D0F2-4B98-9F2B-D3D976AB15FF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30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Given the title of our topic, “predicting shot success”, it is important to understand how shots are valued.</a:t>
            </a:r>
          </a:p>
          <a:p>
            <a:endParaRPr lang="en-US"/>
          </a:p>
          <a:p>
            <a:r>
              <a:rPr lang="en-US"/>
              <a:t>Turning your attention to the left-hand side of the screen, the blue and red </a:t>
            </a:r>
            <a:r>
              <a:rPr lang="en-US" err="1"/>
              <a:t>coloured</a:t>
            </a:r>
            <a:r>
              <a:rPr lang="en-US"/>
              <a:t> lines represents each teams arc, better known as the 3-point line.</a:t>
            </a:r>
            <a:endParaRPr lang="en-US">
              <a:cs typeface="Calibri"/>
            </a:endParaRPr>
          </a:p>
          <a:p>
            <a:endParaRPr lang="en-US"/>
          </a:p>
          <a:p>
            <a:r>
              <a:rPr lang="en-US"/>
              <a:t>Shots successfully made inside the 3-point line are awarded 2 points and shots made outside are worth 3.</a:t>
            </a:r>
            <a:endParaRPr lang="en-US">
              <a:cs typeface="Calibri"/>
            </a:endParaRPr>
          </a:p>
          <a:p>
            <a:endParaRPr lang="en-US"/>
          </a:p>
          <a:p>
            <a:r>
              <a:rPr lang="en-US"/>
              <a:t>Now turning to the image on the right-hand side of the screen, the red and blue </a:t>
            </a:r>
            <a:r>
              <a:rPr lang="en-US" err="1"/>
              <a:t>coloured</a:t>
            </a:r>
            <a:r>
              <a:rPr lang="en-US"/>
              <a:t> lines represent each team’s free throw line.</a:t>
            </a:r>
            <a:endParaRPr lang="en-US">
              <a:cs typeface="Calibri"/>
            </a:endParaRPr>
          </a:p>
          <a:p>
            <a:endParaRPr lang="en-US"/>
          </a:p>
          <a:p>
            <a:r>
              <a:rPr lang="en-US"/>
              <a:t>Free throws are awarded to players fouled while attempting to take a shot and the number of free throws awarded is based on where the foul takes place, i.e. 2 free throws from within the 3-point line and 3 from outside the 3-point line.</a:t>
            </a:r>
            <a:endParaRPr lang="en-US">
              <a:cs typeface="Calibri" panose="020F0502020204030204"/>
            </a:endParaRPr>
          </a:p>
          <a:p>
            <a:endParaRPr lang="en-US"/>
          </a:p>
          <a:p>
            <a:r>
              <a:rPr lang="en-US"/>
              <a:t>Each successful free throw, taken from behind the above line, is worth 1 point and is taken entirely uncontested by the opposition.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5AB6B-D0F2-4B98-9F2B-D3D976AB15FF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80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Moving onto our objectives, our primary objective is to predict whether a shot will be successful based on player and ball location at and before a shot is taken.</a:t>
            </a:r>
          </a:p>
          <a:p>
            <a:endParaRPr lang="en-US"/>
          </a:p>
          <a:p>
            <a:r>
              <a:rPr lang="en-US"/>
              <a:t>The secondary objective being the application of these results, and using them to evaluate which players and teams make the best shot taking decisions.</a:t>
            </a:r>
            <a:endParaRPr lang="en-US">
              <a:cs typeface="Calibri" panose="020F0502020204030204"/>
            </a:endParaRPr>
          </a:p>
          <a:p>
            <a:endParaRPr lang="en-US"/>
          </a:p>
          <a:p>
            <a:r>
              <a:rPr lang="en-US"/>
              <a:t>Given these objectives, we believe that recurrent neural networks are particularly suited to the problem in that they are designed to model sequential data.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5AB6B-D0F2-4B98-9F2B-D3D976AB15FF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9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research forming the basis of our topic, conducted by Harmon et al and published in 2021, utilized a combination of Feed-forward and Convolutional neural network algorithms to predict shot success.</a:t>
            </a:r>
          </a:p>
          <a:p>
            <a:endParaRPr lang="en-US"/>
          </a:p>
          <a:p>
            <a:r>
              <a:rPr lang="en-US"/>
              <a:t>We believe however, that given the nature of the data at our disposal (which Tom will explain shortly), that a recurrent neural network would be more effective and a better fit for the problem.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5AB6B-D0F2-4B98-9F2B-D3D976AB15FF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13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2015 – 2016 season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277 games from dec 2015 to </a:t>
            </a:r>
            <a:r>
              <a:rPr lang="en-US" err="1">
                <a:cs typeface="Calibri"/>
              </a:rPr>
              <a:t>feb</a:t>
            </a:r>
            <a:r>
              <a:rPr lang="en-US">
                <a:cs typeface="Calibri"/>
              </a:rPr>
              <a:t> 2016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For every game</a:t>
            </a:r>
          </a:p>
          <a:p>
            <a:pPr lvl="1" indent="-285750">
              <a:buFont typeface="Calibri"/>
              <a:buChar char="-"/>
            </a:pPr>
            <a:r>
              <a:rPr lang="en-US">
                <a:cs typeface="Calibri"/>
              </a:rPr>
              <a:t>Location data for the players and the ball</a:t>
            </a:r>
          </a:p>
          <a:p>
            <a:pPr lvl="1" indent="-285750">
              <a:buFont typeface="Calibri"/>
              <a:buChar char="-"/>
            </a:pPr>
            <a:r>
              <a:rPr lang="en-US" err="1">
                <a:cs typeface="Calibri"/>
              </a:rPr>
              <a:t>Nba's</a:t>
            </a:r>
            <a:r>
              <a:rPr lang="en-US">
                <a:cs typeface="Calibri"/>
              </a:rPr>
              <a:t> play by play data detailing the events that occur</a:t>
            </a:r>
          </a:p>
          <a:p>
            <a:pPr lvl="1" indent="-285750">
              <a:buFont typeface="Calibri"/>
              <a:buChar char="-"/>
            </a:pPr>
            <a:r>
              <a:rPr lang="en-US">
                <a:cs typeface="Calibri"/>
              </a:rPr>
              <a:t>Shot attempts, whether these are successful or unsuccessful</a:t>
            </a:r>
          </a:p>
          <a:p>
            <a:pPr lvl="1" indent="-285750">
              <a:buFont typeface="Calibri"/>
              <a:buChar char="-"/>
            </a:pPr>
            <a:r>
              <a:rPr lang="en-US">
                <a:cs typeface="Calibri"/>
              </a:rPr>
              <a:t>Who took it</a:t>
            </a:r>
          </a:p>
          <a:p>
            <a:pPr lvl="1" indent="-285750">
              <a:buFont typeface="Calibri"/>
              <a:buChar char="-"/>
            </a:pPr>
            <a:r>
              <a:rPr lang="en-US">
                <a:cs typeface="Calibri"/>
              </a:rPr>
              <a:t>When it happened</a:t>
            </a:r>
          </a:p>
          <a:p>
            <a:pPr lvl="1" indent="-285750">
              <a:buFont typeface="Calibri"/>
              <a:buChar char="-"/>
            </a:pPr>
            <a:r>
              <a:rPr lang="en-US">
                <a:cs typeface="Calibri"/>
              </a:rPr>
              <a:t>Merge 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5AB6B-D0F2-4B98-9F2B-D3D976AB15FF}" type="slidenum">
              <a:rPr lang="en-GB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460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 location data is gathered through the </a:t>
            </a:r>
            <a:r>
              <a:rPr lang="en-US" err="1">
                <a:cs typeface="Calibri"/>
              </a:rPr>
              <a:t>sportVU</a:t>
            </a:r>
            <a:r>
              <a:rPr lang="en-US">
                <a:cs typeface="Calibri"/>
              </a:rPr>
              <a:t> camera system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6 cameras placed around the court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As you can see in the animation we have created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25 observations per second for every player x and y coordinates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The balls x, y and z coordinates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The data allows us to identify what player the observations belong and what team those players belong to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5AB6B-D0F2-4B98-9F2B-D3D976AB15FF}" type="slidenum">
              <a:rPr lang="en-GB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2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,Sans-Serif"/>
              <a:buChar char="-"/>
            </a:pPr>
            <a:r>
              <a:rPr lang="en-GB"/>
              <a:t>Base models only take in the location information at the time of the </a:t>
            </a:r>
            <a:r>
              <a:rPr lang="en-GB" err="1"/>
              <a:t>shpt</a:t>
            </a:r>
            <a:endParaRPr lang="en-US" err="1"/>
          </a:p>
          <a:p>
            <a:pPr marL="285750" indent="-285750">
              <a:buFont typeface="Calibri,Sans-Serif"/>
              <a:buChar char="-"/>
            </a:pPr>
            <a:r>
              <a:rPr lang="en-GB"/>
              <a:t>Plan to create features in the data to feed into these base models</a:t>
            </a:r>
            <a:endParaRPr lang="en-US"/>
          </a:p>
          <a:p>
            <a:pPr marL="285750" indent="-285750">
              <a:buFont typeface="Calibri,Sans-Serif"/>
              <a:buChar char="-"/>
            </a:pPr>
            <a:r>
              <a:rPr lang="en-GB">
                <a:cs typeface="Calibri"/>
              </a:rPr>
              <a:t>Harmon – create an image containing information about the locations the players and the ball for the 5 seconds preceding the shot</a:t>
            </a:r>
          </a:p>
          <a:p>
            <a:pPr marL="285750" indent="-285750">
              <a:buFont typeface="Calibri,Sans-Serif"/>
              <a:buChar char="-"/>
            </a:pPr>
            <a:r>
              <a:rPr lang="en-GB">
                <a:cs typeface="Calibri"/>
              </a:rPr>
              <a:t>Recurrent neural networks suitable for our problem since connections between nodes can create a cycle allowing for sequential data to be fed into the model</a:t>
            </a:r>
          </a:p>
          <a:p>
            <a:pPr marL="285750" indent="-285750">
              <a:buFont typeface="Calibri,Sans-Serif"/>
              <a:buChar char="-"/>
            </a:pPr>
            <a:r>
              <a:rPr lang="en-GB"/>
              <a:t>Expect to encounter the vanishing gradient problem and will use long short term memory neural networks for this</a:t>
            </a:r>
            <a:endParaRPr lang="en-GB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5AB6B-D0F2-4B98-9F2B-D3D976AB15FF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76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closing, we believe that in constructing a statistically accurate and robust model, valuable insight could be offered to basketball teams seeking to use data-driven technology to make better tactical decisions.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5AB6B-D0F2-4B98-9F2B-D3D976AB15FF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73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5AB6B-D0F2-4B98-9F2B-D3D976AB15FF}" type="slidenum">
              <a:rPr lang="en-GB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44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commons.wikimedia.org/wiki/File:Duke_UNC_Basketball_Game_at_Chapel_Hill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ickr.com/photos/155403590@N07/4424634122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gi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2" name="Rectangle 134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35235"/>
            <a:ext cx="4375151" cy="2858363"/>
          </a:xfrm>
        </p:spPr>
        <p:txBody>
          <a:bodyPr>
            <a:normAutofit/>
          </a:bodyPr>
          <a:lstStyle/>
          <a:p>
            <a:pPr algn="l"/>
            <a:r>
              <a:rPr lang="en-GB" sz="4000" b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Predicting shot success in the NBA using recurrent neural networks</a:t>
            </a:r>
            <a:endParaRPr lang="en-US" sz="4000" b="1">
              <a:solidFill>
                <a:schemeClr val="bg1"/>
              </a:solidFill>
              <a:latin typeface="Calibri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414180"/>
            <a:ext cx="4377793" cy="15945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GB" sz="1800" b="1">
                <a:solidFill>
                  <a:schemeClr val="bg1"/>
                </a:solidFill>
                <a:latin typeface="Calibri"/>
                <a:cs typeface="Calibri"/>
              </a:rPr>
              <a:t>Thomas Little and Joseph Walbeck</a:t>
            </a:r>
          </a:p>
          <a:p>
            <a:pPr algn="l"/>
            <a:r>
              <a:rPr lang="en-GB" sz="1800" b="1">
                <a:solidFill>
                  <a:schemeClr val="bg1"/>
                </a:solidFill>
                <a:latin typeface="Calibri"/>
                <a:cs typeface="Calibri"/>
              </a:rPr>
              <a:t>Supervisor: Neil Watson</a:t>
            </a: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DBCAA8B5-1D07-B2EA-C32E-F6333AD21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50" r="16325"/>
          <a:stretch/>
        </p:blipFill>
        <p:spPr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133" name="Freeform: Shape 136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4" name="Freeform: Shape 138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Free Images : person, sport, game, male, orange, player, american, team ...">
            <a:extLst>
              <a:ext uri="{FF2B5EF4-FFF2-40B4-BE49-F238E27FC236}">
                <a16:creationId xmlns:a16="http://schemas.microsoft.com/office/drawing/2014/main" id="{7221AF61-3312-1533-B4E4-A236E4082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64" r="18416" b="542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4ED01-3380-E864-4B6C-7E8A634A2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>
                <a:latin typeface="Calibri"/>
                <a:cs typeface="Calibri Light"/>
              </a:rPr>
              <a:t>Any Questions?</a:t>
            </a:r>
            <a:endParaRPr lang="en-US" sz="4400">
              <a:latin typeface="Calibri"/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8944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7" descr="A picture containing plant, close&#10;&#10;Description automatically generated">
            <a:extLst>
              <a:ext uri="{FF2B5EF4-FFF2-40B4-BE49-F238E27FC236}">
                <a16:creationId xmlns:a16="http://schemas.microsoft.com/office/drawing/2014/main" id="{730C83EF-0036-2EC2-044A-2AB8BBC3FE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1" r="35364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6AAB-9C7F-11C0-9204-920C58A8D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latin typeface="Calibri"/>
                <a:cs typeface="Calibri"/>
              </a:rPr>
              <a:t>Basketball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2C3C34-A345-96A7-458E-750B9919E20D}"/>
              </a:ext>
            </a:extLst>
          </p:cNvPr>
          <p:cNvSpPr txBox="1"/>
          <p:nvPr/>
        </p:nvSpPr>
        <p:spPr>
          <a:xfrm>
            <a:off x="-585019" y="406400"/>
            <a:ext cx="1817329" cy="213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3BD6D-4824-E3CB-84B7-36C3291971CF}"/>
              </a:ext>
            </a:extLst>
          </p:cNvPr>
          <p:cNvSpPr txBox="1"/>
          <p:nvPr/>
        </p:nvSpPr>
        <p:spPr>
          <a:xfrm>
            <a:off x="12176166" y="4783776"/>
            <a:ext cx="2644239" cy="210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8" name="Picture 28" descr="A picture containing text, athletic game, sport, basketball&#10;&#10;Description automatically generated">
            <a:extLst>
              <a:ext uri="{FF2B5EF4-FFF2-40B4-BE49-F238E27FC236}">
                <a16:creationId xmlns:a16="http://schemas.microsoft.com/office/drawing/2014/main" id="{D48F33C3-42C4-C5DF-6955-B353B0B4D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82702" y="-2106766"/>
            <a:ext cx="1898855" cy="1067620"/>
          </a:xfrm>
          <a:prstGeom prst="rect">
            <a:avLst/>
          </a:prstGeom>
        </p:spPr>
      </p:pic>
      <p:pic>
        <p:nvPicPr>
          <p:cNvPr id="23" name="Picture 23" descr="A picture containing text, athletic game, sport, basketball&#10;&#10;Description automatically generated">
            <a:extLst>
              <a:ext uri="{FF2B5EF4-FFF2-40B4-BE49-F238E27FC236}">
                <a16:creationId xmlns:a16="http://schemas.microsoft.com/office/drawing/2014/main" id="{76600592-0BA3-C4A0-4210-39F588990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26926" y="-2871107"/>
            <a:ext cx="779319" cy="4324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5B5583-D800-A94A-C997-30E633B6CEDE}"/>
              </a:ext>
            </a:extLst>
          </p:cNvPr>
          <p:cNvSpPr txBox="1"/>
          <p:nvPr/>
        </p:nvSpPr>
        <p:spPr>
          <a:xfrm>
            <a:off x="-1727860" y="-817418"/>
            <a:ext cx="496786" cy="625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74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129">
            <a:extLst>
              <a:ext uri="{FF2B5EF4-FFF2-40B4-BE49-F238E27FC236}">
                <a16:creationId xmlns:a16="http://schemas.microsoft.com/office/drawing/2014/main" id="{1D56DC50-6036-4F6E-86D8-E01DDA1D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4732AFE1-C587-C062-0771-5528049892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5414"/>
          <a:stretch/>
        </p:blipFill>
        <p:spPr>
          <a:xfrm>
            <a:off x="-19" y="-6"/>
            <a:ext cx="12192000" cy="6858000"/>
          </a:xfrm>
          <a:prstGeom prst="rect">
            <a:avLst/>
          </a:prstGeom>
        </p:spPr>
      </p:pic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528C45F3-5627-2C4E-64AA-F4E15710D4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59" r="17075"/>
          <a:stretch/>
        </p:blipFill>
        <p:spPr>
          <a:xfrm>
            <a:off x="815273" y="1539795"/>
            <a:ext cx="4351697" cy="439723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16E0A8-2633-1766-82D5-CAE5C9898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43" y="-442761"/>
            <a:ext cx="6288199" cy="14593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b="1" kern="1200">
                <a:solidFill>
                  <a:srgbClr val="FFFFFF"/>
                </a:solidFill>
                <a:latin typeface="Calibri"/>
                <a:cs typeface="Calibri"/>
              </a:rPr>
              <a:t>Shot Values</a:t>
            </a:r>
          </a:p>
        </p:txBody>
      </p:sp>
      <p:pic>
        <p:nvPicPr>
          <p:cNvPr id="7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382CA610-8A81-FF14-EC6B-6CC1BF4855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140" r="16525" b="238"/>
          <a:stretch/>
        </p:blipFill>
        <p:spPr>
          <a:xfrm>
            <a:off x="7027935" y="1541017"/>
            <a:ext cx="4358547" cy="439459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577E7F6-1016-BE2D-0770-5D93FC22ACC0}"/>
              </a:ext>
            </a:extLst>
          </p:cNvPr>
          <p:cNvGrpSpPr/>
          <p:nvPr/>
        </p:nvGrpSpPr>
        <p:grpSpPr>
          <a:xfrm>
            <a:off x="3444240" y="2910840"/>
            <a:ext cx="1249680" cy="1605279"/>
            <a:chOff x="3444240" y="2910840"/>
            <a:chExt cx="1249680" cy="160527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3263E87-6A60-DC53-C45C-928650D73347}"/>
                </a:ext>
              </a:extLst>
            </p:cNvPr>
            <p:cNvCxnSpPr/>
            <p:nvPr/>
          </p:nvCxnSpPr>
          <p:spPr>
            <a:xfrm flipH="1" flipV="1">
              <a:off x="3464560" y="2910840"/>
              <a:ext cx="1209040" cy="81280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B5C040F-11B9-CBE0-AE3E-789BC3FA4F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4240" y="3733799"/>
              <a:ext cx="1249680" cy="78232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F8FF833-CBC6-E07A-8435-11927060B7DF}"/>
              </a:ext>
            </a:extLst>
          </p:cNvPr>
          <p:cNvGrpSpPr/>
          <p:nvPr/>
        </p:nvGrpSpPr>
        <p:grpSpPr>
          <a:xfrm>
            <a:off x="7508874" y="2606675"/>
            <a:ext cx="1778000" cy="2296160"/>
            <a:chOff x="7508874" y="2606675"/>
            <a:chExt cx="1778000" cy="229616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5A38E30-DDD5-F3D4-E210-C4B4D818E429}"/>
                </a:ext>
              </a:extLst>
            </p:cNvPr>
            <p:cNvCxnSpPr/>
            <p:nvPr/>
          </p:nvCxnSpPr>
          <p:spPr>
            <a:xfrm flipV="1">
              <a:off x="7508875" y="2606675"/>
              <a:ext cx="1666240" cy="112776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28690BE-AEBF-F5A5-140D-BABB497D7854}"/>
                </a:ext>
              </a:extLst>
            </p:cNvPr>
            <p:cNvCxnSpPr>
              <a:cxnSpLocks/>
            </p:cNvCxnSpPr>
            <p:nvPr/>
          </p:nvCxnSpPr>
          <p:spPr>
            <a:xfrm>
              <a:off x="7508874" y="3734435"/>
              <a:ext cx="1778000" cy="116840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4125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C14615-547B-BD23-9CE6-92B95F53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Objectives</a:t>
            </a:r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99A2C-1D19-D44D-60F2-78D78BAD9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Primary Objective</a:t>
            </a:r>
          </a:p>
          <a:p>
            <a:pPr lvl="1"/>
            <a:r>
              <a:rPr lang="en-US" sz="2000"/>
              <a:t>Predicting if a shot will be successful based on information at and before the shot is taken</a:t>
            </a:r>
          </a:p>
          <a:p>
            <a:r>
              <a:rPr lang="en-US" sz="2000"/>
              <a:t>Secondary Objective</a:t>
            </a:r>
          </a:p>
          <a:p>
            <a:pPr lvl="1"/>
            <a:r>
              <a:rPr lang="en-US" sz="2000"/>
              <a:t>Applying the results to evaluate which teams and players make the best shot-taking decisions</a:t>
            </a:r>
          </a:p>
          <a:p>
            <a:pPr lvl="1"/>
            <a:endParaRPr lang="en-US" sz="2000"/>
          </a:p>
        </p:txBody>
      </p:sp>
      <p:pic>
        <p:nvPicPr>
          <p:cNvPr id="8" name="Picture 8" descr="A close-up of a basketball&#10;&#10;Description automatically generated">
            <a:extLst>
              <a:ext uri="{FF2B5EF4-FFF2-40B4-BE49-F238E27FC236}">
                <a16:creationId xmlns:a16="http://schemas.microsoft.com/office/drawing/2014/main" id="{273879D7-E9D5-C24A-40F3-E97C0106EE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685" r="1136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7265D4-9360-13B9-EAAA-A5A512F8E70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91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AA4409C-3B44-E463-7F06-6B1581B055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r="1" b="18844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99C048C8-1A12-6335-5A6F-2966C02AD666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5251316" cy="1627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Prior Research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E7B8EC8-47C4-5D16-77E5-A224BB8C8E29}"/>
              </a:ext>
            </a:extLst>
          </p:cNvPr>
          <p:cNvSpPr txBox="1">
            <a:spLocks/>
          </p:cNvSpPr>
          <p:nvPr/>
        </p:nvSpPr>
        <p:spPr>
          <a:xfrm>
            <a:off x="838200" y="2219785"/>
            <a:ext cx="5455362" cy="39571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FFFF"/>
                </a:solidFill>
              </a:rPr>
              <a:t>Harmon et al. (2021)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Entitled '</a:t>
            </a:r>
            <a:r>
              <a:rPr lang="en-US" sz="2000" i="1" dirty="0">
                <a:solidFill>
                  <a:srgbClr val="FFFFFF"/>
                </a:solidFill>
              </a:rPr>
              <a:t>Predicting Shot Making in Basketball Learnt from </a:t>
            </a:r>
            <a:r>
              <a:rPr lang="en-US" sz="2000" i="1" dirty="0" err="1">
                <a:solidFill>
                  <a:srgbClr val="FFFFFF"/>
                </a:solidFill>
              </a:rPr>
              <a:t>Adverserial</a:t>
            </a:r>
            <a:r>
              <a:rPr lang="en-US" sz="2000" i="1" dirty="0">
                <a:solidFill>
                  <a:srgbClr val="FFFFFF"/>
                </a:solidFill>
              </a:rPr>
              <a:t> Multiagent Trajectories</a:t>
            </a:r>
            <a:r>
              <a:rPr lang="en-US" sz="2000" dirty="0">
                <a:solidFill>
                  <a:srgbClr val="FFFFFF"/>
                </a:solidFill>
              </a:rPr>
              <a:t>'</a:t>
            </a:r>
          </a:p>
        </p:txBody>
      </p:sp>
      <p:pic>
        <p:nvPicPr>
          <p:cNvPr id="4" name="Picture 3" descr="Abstract blurred public library with bookshelves">
            <a:extLst>
              <a:ext uri="{FF2B5EF4-FFF2-40B4-BE49-F238E27FC236}">
                <a16:creationId xmlns:a16="http://schemas.microsoft.com/office/drawing/2014/main" id="{2A72D403-CF49-5882-65A6-FFCEFCFA04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66" r="32097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3674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9E7F3-C439-AAD2-69CB-06C30148E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752"/>
            <a:ext cx="4394200" cy="1323439"/>
          </a:xfrm>
        </p:spPr>
        <p:txBody>
          <a:bodyPr anchor="t">
            <a:normAutofit/>
          </a:bodyPr>
          <a:lstStyle/>
          <a:p>
            <a:r>
              <a:rPr lang="en-GB" sz="4000" b="1">
                <a:solidFill>
                  <a:schemeClr val="bg1"/>
                </a:solidFill>
                <a:latin typeface="Calibri"/>
                <a:cs typeface="Calibri Light"/>
              </a:rPr>
              <a:t>Data </a:t>
            </a:r>
            <a:endParaRPr lang="en-GB" sz="4000" b="1">
              <a:solidFill>
                <a:schemeClr val="bg1"/>
              </a:solidFill>
              <a:latin typeface="Calibri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4ED8D-6596-F7B9-9EF3-C831BD8C1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61" y="3034640"/>
            <a:ext cx="4394200" cy="2454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>
                <a:solidFill>
                  <a:srgbClr val="FFFFFF"/>
                </a:solidFill>
                <a:latin typeface="Calibri"/>
                <a:cs typeface="Calibri"/>
              </a:rPr>
              <a:t>Taken from the 2015-2016 NBA season</a:t>
            </a:r>
          </a:p>
          <a:p>
            <a:r>
              <a:rPr lang="en-GB" sz="2400">
                <a:solidFill>
                  <a:srgbClr val="FFFFFF"/>
                </a:solidFill>
                <a:latin typeface="Calibri"/>
                <a:cs typeface="Calibri"/>
              </a:rPr>
              <a:t>Two sources</a:t>
            </a:r>
            <a:endParaRPr lang="en-GB"/>
          </a:p>
          <a:p>
            <a:pPr lvl="1"/>
            <a:r>
              <a:rPr lang="en-GB">
                <a:solidFill>
                  <a:srgbClr val="FFFFFF"/>
                </a:solidFill>
                <a:latin typeface="Calibri"/>
                <a:cs typeface="Calibri"/>
              </a:rPr>
              <a:t>Spatial</a:t>
            </a:r>
          </a:p>
          <a:p>
            <a:pPr lvl="1"/>
            <a:r>
              <a:rPr lang="en-GB">
                <a:solidFill>
                  <a:srgbClr val="FFFFFF"/>
                </a:solidFill>
                <a:latin typeface="Calibri"/>
                <a:cs typeface="Calibri"/>
              </a:rPr>
              <a:t>Events</a:t>
            </a:r>
          </a:p>
        </p:txBody>
      </p:sp>
      <p:pic>
        <p:nvPicPr>
          <p:cNvPr id="4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D2A207E2-C7F5-1AED-D490-73B25D5AC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09" t="-1" r="24794" b="-193"/>
          <a:stretch/>
        </p:blipFill>
        <p:spPr>
          <a:xfrm rot="360000">
            <a:off x="5711664" y="-2114"/>
            <a:ext cx="6479276" cy="6871348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6057DF4-82F5-9631-D92E-12E9C90176EA}"/>
              </a:ext>
            </a:extLst>
          </p:cNvPr>
          <p:cNvSpPr txBox="1"/>
          <p:nvPr/>
        </p:nvSpPr>
        <p:spPr>
          <a:xfrm>
            <a:off x="4724400" y="3200400"/>
            <a:ext cx="3698240" cy="4912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32F992-A047-8D7E-71DA-FD0695725366}"/>
              </a:ext>
            </a:extLst>
          </p:cNvPr>
          <p:cNvCxnSpPr/>
          <p:nvPr/>
        </p:nvCxnSpPr>
        <p:spPr>
          <a:xfrm>
            <a:off x="934720" y="2484120"/>
            <a:ext cx="3261360" cy="0"/>
          </a:xfrm>
          <a:prstGeom prst="straightConnector1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250539B-0717-1E5A-70B9-D0D8DB12A07B}"/>
              </a:ext>
            </a:extLst>
          </p:cNvPr>
          <p:cNvSpPr/>
          <p:nvPr/>
        </p:nvSpPr>
        <p:spPr>
          <a:xfrm>
            <a:off x="10618838" y="2638322"/>
            <a:ext cx="909483" cy="344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26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E960CA37-E972-7CBD-4AE8-792D9F7E1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68" y="423715"/>
            <a:ext cx="5136809" cy="5919129"/>
          </a:xfrm>
          <a:prstGeom prst="rect">
            <a:avLst/>
          </a:prstGeom>
        </p:spPr>
      </p:pic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9E7F3-C439-AAD2-69CB-06C30148E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754" y="558801"/>
            <a:ext cx="5337270" cy="1835911"/>
          </a:xfrm>
        </p:spPr>
        <p:txBody>
          <a:bodyPr anchor="b">
            <a:normAutofit/>
          </a:bodyPr>
          <a:lstStyle/>
          <a:p>
            <a:r>
              <a:rPr lang="en-GB" sz="5400" b="1">
                <a:solidFill>
                  <a:srgbClr val="000000"/>
                </a:solidFill>
                <a:latin typeface="Calibri"/>
                <a:ea typeface="+mj-lt"/>
                <a:cs typeface="+mj-lt"/>
              </a:rPr>
              <a:t>SportVU data </a:t>
            </a:r>
            <a:endParaRPr lang="en-US" sz="5400" b="1">
              <a:solidFill>
                <a:srgbClr val="000000"/>
              </a:solidFill>
              <a:latin typeface="Calibri"/>
              <a:ea typeface="+mj-lt"/>
              <a:cs typeface="+mj-lt"/>
            </a:endParaRPr>
          </a:p>
        </p:txBody>
      </p:sp>
      <p:sp>
        <p:nvSpPr>
          <p:cNvPr id="61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487C5-E7DA-B0DF-E8B7-6F1AABAFFF4B}"/>
              </a:ext>
            </a:extLst>
          </p:cNvPr>
          <p:cNvSpPr txBox="1"/>
          <p:nvPr/>
        </p:nvSpPr>
        <p:spPr>
          <a:xfrm>
            <a:off x="8016240" y="373888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76A5DF0B-5221-82DD-A0CA-72E9228D67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55975"/>
              </p:ext>
            </p:extLst>
          </p:nvPr>
        </p:nvGraphicFramePr>
        <p:xfrm>
          <a:off x="5759354" y="2269744"/>
          <a:ext cx="4739735" cy="2848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5438003-3E8A-AE3A-AE0D-97ECA233074D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17AA79F-7763-A784-D104-BA55EB4D7A5A}"/>
              </a:ext>
            </a:extLst>
          </p:cNvPr>
          <p:cNvSpPr/>
          <p:nvPr/>
        </p:nvSpPr>
        <p:spPr>
          <a:xfrm>
            <a:off x="3891280" y="2824480"/>
            <a:ext cx="54864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8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8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30DF6-49EE-7E08-79F1-A9DA9F72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5218618"/>
            <a:ext cx="4391024" cy="1173700"/>
          </a:xfrm>
        </p:spPr>
        <p:txBody>
          <a:bodyPr anchor="t">
            <a:normAutofit/>
          </a:bodyPr>
          <a:lstStyle/>
          <a:p>
            <a:r>
              <a:rPr lang="en-GB" sz="4000" b="1">
                <a:solidFill>
                  <a:schemeClr val="bg1"/>
                </a:solidFill>
                <a:latin typeface="Calibri"/>
                <a:cs typeface="Calibri Light"/>
              </a:rPr>
              <a:t>Methodology</a:t>
            </a:r>
            <a:endParaRPr lang="en-GB" sz="4000" b="1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37" name="Picture 4" descr="Network connection abstract against a white background">
            <a:extLst>
              <a:ext uri="{FF2B5EF4-FFF2-40B4-BE49-F238E27FC236}">
                <a16:creationId xmlns:a16="http://schemas.microsoft.com/office/drawing/2014/main" id="{5ACD4E5A-60CC-FEAE-3BFD-5788C06131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962" r="-2" b="-2"/>
          <a:stretch/>
        </p:blipFill>
        <p:spPr>
          <a:xfrm>
            <a:off x="20" y="11372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38" name="Group 10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12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CB3B82C-EB04-1768-C20F-640918A1C2C5}"/>
              </a:ext>
            </a:extLst>
          </p:cNvPr>
          <p:cNvSpPr txBox="1">
            <a:spLocks/>
          </p:cNvSpPr>
          <p:nvPr/>
        </p:nvSpPr>
        <p:spPr>
          <a:xfrm>
            <a:off x="7299961" y="5503098"/>
            <a:ext cx="5692774" cy="1173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>
                <a:solidFill>
                  <a:srgbClr val="FFFFFF"/>
                </a:solidFill>
                <a:cs typeface="Calibri"/>
              </a:rPr>
              <a:t>Main model</a:t>
            </a:r>
            <a:endParaRPr lang="en-US" sz="1800" b="1">
              <a:solidFill>
                <a:srgbClr val="FFFFFF"/>
              </a:solidFill>
            </a:endParaRPr>
          </a:p>
          <a:p>
            <a:pPr marL="171450" indent="-171450"/>
            <a:r>
              <a:rPr lang="en-GB" sz="1600">
                <a:solidFill>
                  <a:srgbClr val="FFFFFF"/>
                </a:solidFill>
                <a:cs typeface="Calibri"/>
              </a:rPr>
              <a:t>Recurrent Neural Network</a:t>
            </a:r>
          </a:p>
          <a:p>
            <a:pPr marL="628650" lvl="1">
              <a:buFont typeface="Wingdings" panose="020B0604020202020204" pitchFamily="34" charset="0"/>
              <a:buChar char="§"/>
            </a:pPr>
            <a:r>
              <a:rPr lang="en-GB" sz="1600">
                <a:solidFill>
                  <a:srgbClr val="FFFFFF"/>
                </a:solidFill>
                <a:cs typeface="Calibri"/>
              </a:rPr>
              <a:t>Takes in sequential location data as the input</a:t>
            </a:r>
          </a:p>
          <a:p>
            <a:pPr lvl="2"/>
            <a:endParaRPr lang="en-GB" sz="1000">
              <a:solidFill>
                <a:srgbClr val="FFFFFF"/>
              </a:solidFill>
              <a:cs typeface="Calibri"/>
            </a:endParaRPr>
          </a:p>
          <a:p>
            <a:pPr lvl="2"/>
            <a:endParaRPr lang="en-GB" sz="1000">
              <a:solidFill>
                <a:srgbClr val="FFFFFF"/>
              </a:solidFill>
              <a:cs typeface="Calibri"/>
            </a:endParaRPr>
          </a:p>
          <a:p>
            <a:pPr lvl="1"/>
            <a:endParaRPr lang="en-GB" sz="1000">
              <a:solidFill>
                <a:srgbClr val="FFFFFF"/>
              </a:solidFill>
              <a:cs typeface="Calibri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A003E6D-8F82-FE58-C125-4641222E7D8B}"/>
              </a:ext>
            </a:extLst>
          </p:cNvPr>
          <p:cNvSpPr txBox="1">
            <a:spLocks/>
          </p:cNvSpPr>
          <p:nvPr/>
        </p:nvSpPr>
        <p:spPr>
          <a:xfrm>
            <a:off x="3926841" y="4365177"/>
            <a:ext cx="5692774" cy="11737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>
                <a:solidFill>
                  <a:srgbClr val="FFFFFF"/>
                </a:solidFill>
                <a:cs typeface="Calibri"/>
              </a:rPr>
              <a:t>Base Model</a:t>
            </a:r>
            <a:endParaRPr lang="en-US" sz="1800" b="1" dirty="0">
              <a:solidFill>
                <a:srgbClr val="FFFFFF"/>
              </a:solidFill>
            </a:endParaRPr>
          </a:p>
          <a:p>
            <a:pPr marL="628650" lvl="1"/>
            <a:r>
              <a:rPr lang="en-GB" sz="1600" b="1" dirty="0">
                <a:solidFill>
                  <a:srgbClr val="FFFFFF"/>
                </a:solidFill>
                <a:cs typeface="Calibri"/>
              </a:rPr>
              <a:t>Logistic Regression Model</a:t>
            </a:r>
          </a:p>
          <a:p>
            <a:pPr marL="628650" lvl="1"/>
            <a:r>
              <a:rPr lang="en-GB" sz="1600" dirty="0">
                <a:solidFill>
                  <a:srgbClr val="FFFFFF"/>
                </a:solidFill>
                <a:cs typeface="Calibri"/>
              </a:rPr>
              <a:t>Convolutional Neural Networks</a:t>
            </a:r>
          </a:p>
          <a:p>
            <a:pPr marL="628650" lvl="1"/>
            <a:r>
              <a:rPr lang="en-GB" sz="1600">
                <a:solidFill>
                  <a:srgbClr val="FFFFFF"/>
                </a:solidFill>
                <a:cs typeface="Calibri"/>
              </a:rPr>
              <a:t>Replicate </a:t>
            </a:r>
            <a:r>
              <a:rPr lang="en-GB" sz="1600">
                <a:solidFill>
                  <a:srgbClr val="FFFFFF"/>
                </a:solidFill>
                <a:ea typeface="+mn-lt"/>
                <a:cs typeface="+mn-lt"/>
              </a:rPr>
              <a:t>Harmon et </a:t>
            </a:r>
            <a:r>
              <a:rPr lang="en-GB" sz="1600" err="1">
                <a:solidFill>
                  <a:srgbClr val="FFFFFF"/>
                </a:solidFill>
                <a:ea typeface="+mn-lt"/>
                <a:cs typeface="+mn-lt"/>
              </a:rPr>
              <a:t>al's</a:t>
            </a:r>
            <a:r>
              <a:rPr lang="en-GB" sz="1600">
                <a:solidFill>
                  <a:srgbClr val="FFFFFF"/>
                </a:solidFill>
                <a:ea typeface="+mn-lt"/>
                <a:cs typeface="+mn-lt"/>
              </a:rPr>
              <a:t>. (2021) Model  </a:t>
            </a:r>
          </a:p>
          <a:p>
            <a:pPr lvl="2"/>
            <a:endParaRPr lang="en-GB" sz="1000">
              <a:solidFill>
                <a:srgbClr val="FFFFFF"/>
              </a:solidFill>
              <a:cs typeface="Calibri"/>
            </a:endParaRPr>
          </a:p>
          <a:p>
            <a:pPr lvl="2"/>
            <a:endParaRPr lang="en-GB" sz="1000">
              <a:solidFill>
                <a:srgbClr val="FFFFFF"/>
              </a:solidFill>
              <a:cs typeface="Calibri"/>
            </a:endParaRPr>
          </a:p>
          <a:p>
            <a:pPr lvl="1"/>
            <a:endParaRPr lang="en-GB" sz="10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5376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13053CEB-D497-ABBA-FDE8-2404AE9B21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-260" r="111" b="4444"/>
          <a:stretch/>
        </p:blipFill>
        <p:spPr>
          <a:xfrm>
            <a:off x="-170" y="2458"/>
            <a:ext cx="9155858" cy="6571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435327-1BB2-8475-9BF4-24F4587DD4BD}"/>
              </a:ext>
            </a:extLst>
          </p:cNvPr>
          <p:cNvSpPr txBox="1"/>
          <p:nvPr/>
        </p:nvSpPr>
        <p:spPr>
          <a:xfrm>
            <a:off x="5628640" y="3302000"/>
            <a:ext cx="1838960" cy="2677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CE726C-18A0-6CE0-28BA-223FDC11F3FD}"/>
              </a:ext>
            </a:extLst>
          </p:cNvPr>
          <p:cNvSpPr txBox="1"/>
          <p:nvPr/>
        </p:nvSpPr>
        <p:spPr>
          <a:xfrm>
            <a:off x="7802880" y="3992880"/>
            <a:ext cx="5882640" cy="6131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C798F3-C59B-11EB-5D36-C97F4CD65E7B}"/>
              </a:ext>
            </a:extLst>
          </p:cNvPr>
          <p:cNvSpPr txBox="1"/>
          <p:nvPr/>
        </p:nvSpPr>
        <p:spPr>
          <a:xfrm>
            <a:off x="12578080" y="643128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" name="Picture 20" descr="Icon&#10;&#10;Description automatically generated">
            <a:extLst>
              <a:ext uri="{FF2B5EF4-FFF2-40B4-BE49-F238E27FC236}">
                <a16:creationId xmlns:a16="http://schemas.microsoft.com/office/drawing/2014/main" id="{AA1A7AF6-37F2-0B77-3520-2B7323C73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235" y="1250315"/>
            <a:ext cx="5544820" cy="55448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86F08B-8ECE-B4A8-510D-A57C8ACE70A0}"/>
              </a:ext>
            </a:extLst>
          </p:cNvPr>
          <p:cNvSpPr txBox="1"/>
          <p:nvPr/>
        </p:nvSpPr>
        <p:spPr>
          <a:xfrm>
            <a:off x="11328400" y="446024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: Folded Corner 24">
            <a:extLst>
              <a:ext uri="{FF2B5EF4-FFF2-40B4-BE49-F238E27FC236}">
                <a16:creationId xmlns:a16="http://schemas.microsoft.com/office/drawing/2014/main" id="{0BAA2EC6-F19E-7876-514A-2A5FD7B5FAC8}"/>
              </a:ext>
            </a:extLst>
          </p:cNvPr>
          <p:cNvSpPr/>
          <p:nvPr/>
        </p:nvSpPr>
        <p:spPr>
          <a:xfrm>
            <a:off x="0" y="2804159"/>
            <a:ext cx="2621280" cy="701039"/>
          </a:xfrm>
          <a:prstGeom prst="foldedCorne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0F44978-4747-D86F-F62A-9DE03AE2C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43652" y="2736427"/>
            <a:ext cx="3411544" cy="655537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000000"/>
                </a:solidFill>
                <a:latin typeface="Calibri"/>
                <a:cs typeface="Calibri Light"/>
              </a:rPr>
              <a:t>Closing Remarks</a:t>
            </a:r>
            <a:endParaRPr lang="en-US" sz="2800" b="1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1140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07630DB30CF54E91D1118FF7D6DB96" ma:contentTypeVersion="2" ma:contentTypeDescription="Create a new document." ma:contentTypeScope="" ma:versionID="791e3551d63334063f49b8f422c4e864">
  <xsd:schema xmlns:xsd="http://www.w3.org/2001/XMLSchema" xmlns:xs="http://www.w3.org/2001/XMLSchema" xmlns:p="http://schemas.microsoft.com/office/2006/metadata/properties" xmlns:ns2="92b89260-a37e-426f-bb35-5e18b98db334" targetNamespace="http://schemas.microsoft.com/office/2006/metadata/properties" ma:root="true" ma:fieldsID="fd05774c6c53ad1c610fd86c91b9dedf" ns2:_="">
    <xsd:import namespace="92b89260-a37e-426f-bb35-5e18b98db3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89260-a37e-426f-bb35-5e18b98db3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A806F3-B509-4F72-9E04-1E0617980B5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DAC198F-FC24-4EA8-B7E2-0301631DFC95}">
  <ds:schemaRefs>
    <ds:schemaRef ds:uri="92b89260-a37e-426f-bb35-5e18b98db33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9B07156-EA54-4C0F-9D99-6AFAA122E5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Predicting shot success in the NBA using recurrent neural networks</vt:lpstr>
      <vt:lpstr>Basketball</vt:lpstr>
      <vt:lpstr>Shot Values</vt:lpstr>
      <vt:lpstr>Objectives</vt:lpstr>
      <vt:lpstr>PowerPoint Presentation</vt:lpstr>
      <vt:lpstr>Data </vt:lpstr>
      <vt:lpstr>SportVU data </vt:lpstr>
      <vt:lpstr>Methodology</vt:lpstr>
      <vt:lpstr>Closing Remarks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9</cp:revision>
  <dcterms:created xsi:type="dcterms:W3CDTF">2023-04-17T09:10:25Z</dcterms:created>
  <dcterms:modified xsi:type="dcterms:W3CDTF">2023-04-19T12:08:36Z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0x0101005707630DB30CF54E91D1118FF7D6DB96</vt:lpwstr>
  </property>
  <property fmtid="{D5CDD505-2E9C-101B-9397-08002B2CF9AE}" pid="3" name="Order">
    <vt:r8>200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_ColorTag">
    <vt:lpwstr/>
  </property>
  <property fmtid="{D5CDD505-2E9C-101B-9397-08002B2CF9AE}" pid="8" name="TriggerFlowInfo">
    <vt:lpwstr/>
  </property>
  <property fmtid="{D5CDD505-2E9C-101B-9397-08002B2CF9AE}" pid="9" name="_SourceUrl">
    <vt:lpwstr/>
  </property>
  <property fmtid="{D5CDD505-2E9C-101B-9397-08002B2CF9AE}" pid="10" name="_SharedFileIndex">
    <vt:lpwstr/>
  </property>
  <property fmtid="{D5CDD505-2E9C-101B-9397-08002B2CF9AE}" pid="11" name="_ColorHex">
    <vt:lpwstr/>
  </property>
  <property fmtid="{D5CDD505-2E9C-101B-9397-08002B2CF9AE}" pid="12" name="_Emoji">
    <vt:lpwstr/>
  </property>
  <property fmtid="{D5CDD505-2E9C-101B-9397-08002B2CF9AE}" pid="13" name="ComplianceAssetId">
    <vt:lpwstr/>
  </property>
  <property fmtid="{D5CDD505-2E9C-101B-9397-08002B2CF9AE}" pid="14" name="TemplateUrl">
    <vt:lpwstr/>
  </property>
</Properties>
</file>